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57" r:id="rId4"/>
    <p:sldId id="260" r:id="rId5"/>
    <p:sldId id="258" r:id="rId6"/>
    <p:sldId id="266" r:id="rId7"/>
    <p:sldId id="265" r:id="rId8"/>
    <p:sldId id="261" r:id="rId9"/>
    <p:sldId id="262" r:id="rId10"/>
    <p:sldId id="263" r:id="rId11"/>
    <p:sldId id="26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p:scale>
          <a:sx n="96" d="100"/>
          <a:sy n="96" d="100"/>
        </p:scale>
        <p:origin x="1152" y="5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99508932351198E-2"/>
          <c:y val="1.1317559185698803E-2"/>
          <c:w val="0.82631499691570798"/>
          <c:h val="0.92288413232355515"/>
        </c:manualLayout>
      </c:layout>
      <c:scatterChart>
        <c:scatterStyle val="smoothMarker"/>
        <c:varyColors val="0"/>
        <c:ser>
          <c:idx val="4"/>
          <c:order val="0"/>
          <c:tx>
            <c:strRef>
              <c:f>Sheet1!$N$18</c:f>
              <c:strCache>
                <c:ptCount val="1"/>
                <c:pt idx="0">
                  <c:v>Blue(ish) Carpet: </c:v>
                </c:pt>
              </c:strCache>
            </c:strRef>
          </c:tx>
          <c:marker>
            <c:symbol val="x"/>
            <c:size val="7"/>
            <c:spPr>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Sheet1!$N$19:$N$27</c:f>
              <c:numCache>
                <c:formatCode>General</c:formatCode>
                <c:ptCount val="9"/>
                <c:pt idx="0">
                  <c:v>12</c:v>
                </c:pt>
                <c:pt idx="1">
                  <c:v>13.900000000000002</c:v>
                </c:pt>
                <c:pt idx="2">
                  <c:v>12.9</c:v>
                </c:pt>
                <c:pt idx="3">
                  <c:v>12.950000000000001</c:v>
                </c:pt>
                <c:pt idx="4">
                  <c:v>12.5</c:v>
                </c:pt>
                <c:pt idx="5">
                  <c:v>14.000000000000002</c:v>
                </c:pt>
                <c:pt idx="6">
                  <c:v>15</c:v>
                </c:pt>
                <c:pt idx="7">
                  <c:v>14.000000000000002</c:v>
                </c:pt>
                <c:pt idx="8">
                  <c:v>10.75</c:v>
                </c:pt>
              </c:numCache>
            </c:numRef>
          </c:yVal>
          <c:smooth val="1"/>
        </c:ser>
        <c:ser>
          <c:idx val="10"/>
          <c:order val="1"/>
          <c:tx>
            <c:strRef>
              <c:f>Sheet1!$Z$18</c:f>
              <c:strCache>
                <c:ptCount val="1"/>
                <c:pt idx="0">
                  <c:v>Blue pin board: </c:v>
                </c:pt>
              </c:strCache>
            </c:strRef>
          </c:tx>
          <c:spPr>
            <a:ln>
              <a:solidFill>
                <a:srgbClr val="00B0F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Sheet1!$Z$19:$Z$27</c:f>
              <c:numCache>
                <c:formatCode>General</c:formatCode>
                <c:ptCount val="9"/>
                <c:pt idx="0">
                  <c:v>13</c:v>
                </c:pt>
                <c:pt idx="1">
                  <c:v>7.2499999999999991</c:v>
                </c:pt>
                <c:pt idx="2">
                  <c:v>6.9</c:v>
                </c:pt>
                <c:pt idx="3">
                  <c:v>6.5</c:v>
                </c:pt>
                <c:pt idx="4">
                  <c:v>6.4</c:v>
                </c:pt>
                <c:pt idx="5">
                  <c:v>10.65</c:v>
                </c:pt>
                <c:pt idx="6">
                  <c:v>10.45</c:v>
                </c:pt>
                <c:pt idx="7">
                  <c:v>26.200000000000003</c:v>
                </c:pt>
                <c:pt idx="8">
                  <c:v>17.7</c:v>
                </c:pt>
              </c:numCache>
            </c:numRef>
          </c:yVal>
          <c:smooth val="1"/>
        </c:ser>
        <c:ser>
          <c:idx val="9"/>
          <c:order val="2"/>
          <c:tx>
            <c:strRef>
              <c:f>Sheet1!$X$18</c:f>
              <c:strCache>
                <c:ptCount val="1"/>
                <c:pt idx="0">
                  <c:v>Green fabric pin board:</c:v>
                </c:pt>
              </c:strCache>
            </c:strRef>
          </c:tx>
          <c:spPr>
            <a:ln>
              <a:solidFill>
                <a:srgbClr val="00B05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Sheet1!$X$19:$X$27</c:f>
              <c:numCache>
                <c:formatCode>General</c:formatCode>
                <c:ptCount val="9"/>
                <c:pt idx="0">
                  <c:v>8.15</c:v>
                </c:pt>
                <c:pt idx="1">
                  <c:v>12.6</c:v>
                </c:pt>
                <c:pt idx="2">
                  <c:v>8.25</c:v>
                </c:pt>
                <c:pt idx="3">
                  <c:v>6.8500000000000005</c:v>
                </c:pt>
                <c:pt idx="4">
                  <c:v>6.65</c:v>
                </c:pt>
                <c:pt idx="5">
                  <c:v>9.0499999999999989</c:v>
                </c:pt>
                <c:pt idx="6">
                  <c:v>9.4499999999999993</c:v>
                </c:pt>
                <c:pt idx="7">
                  <c:v>18.45</c:v>
                </c:pt>
                <c:pt idx="8">
                  <c:v>12.8</c:v>
                </c:pt>
              </c:numCache>
            </c:numRef>
          </c:yVal>
          <c:smooth val="1"/>
        </c:ser>
        <c:ser>
          <c:idx val="0"/>
          <c:order val="3"/>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ser>
          <c:idx val="11"/>
          <c:order val="4"/>
          <c:tx>
            <c:strRef>
              <c:f>Sheet1!$AB$18</c:f>
              <c:strCache>
                <c:ptCount val="1"/>
                <c:pt idx="0">
                  <c:v>Green sheet of paper: </c:v>
                </c:pt>
              </c:strCache>
            </c:strRef>
          </c:tx>
          <c:spPr>
            <a:ln>
              <a:solidFill>
                <a:srgbClr val="99F51F"/>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Sheet1!$AB$19:$AB$27</c:f>
              <c:numCache>
                <c:formatCode>General</c:formatCode>
                <c:ptCount val="9"/>
                <c:pt idx="0">
                  <c:v>17.75</c:v>
                </c:pt>
                <c:pt idx="1">
                  <c:v>34.5</c:v>
                </c:pt>
                <c:pt idx="2">
                  <c:v>23.150000000000002</c:v>
                </c:pt>
                <c:pt idx="3">
                  <c:v>19.25</c:v>
                </c:pt>
                <c:pt idx="4">
                  <c:v>18.350000000000001</c:v>
                </c:pt>
                <c:pt idx="5">
                  <c:v>25.5</c:v>
                </c:pt>
                <c:pt idx="6">
                  <c:v>31.7</c:v>
                </c:pt>
                <c:pt idx="7">
                  <c:v>45</c:v>
                </c:pt>
                <c:pt idx="8">
                  <c:v>28.849999999999998</c:v>
                </c:pt>
              </c:numCache>
            </c:numRef>
          </c:yVal>
          <c:smooth val="1"/>
        </c:ser>
        <c:ser>
          <c:idx val="14"/>
          <c:order val="5"/>
          <c:tx>
            <c:strRef>
              <c:f>Sheet1!$AH$18</c:f>
              <c:strCache>
                <c:ptCount val="1"/>
                <c:pt idx="0">
                  <c:v>Yellow book cover:</c:v>
                </c:pt>
              </c:strCache>
            </c:strRef>
          </c:tx>
          <c:spPr>
            <a:ln>
              <a:solidFill>
                <a:srgbClr val="ECFF7B"/>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Sheet1!$AH$19:$AH$27</c:f>
              <c:numCache>
                <c:formatCode>General</c:formatCode>
                <c:ptCount val="9"/>
                <c:pt idx="0">
                  <c:v>19.650000000000002</c:v>
                </c:pt>
                <c:pt idx="1">
                  <c:v>61.050000000000004</c:v>
                </c:pt>
                <c:pt idx="2">
                  <c:v>60.95</c:v>
                </c:pt>
                <c:pt idx="3">
                  <c:v>56.699999999999996</c:v>
                </c:pt>
                <c:pt idx="4">
                  <c:v>55.95</c:v>
                </c:pt>
                <c:pt idx="5">
                  <c:v>62.5</c:v>
                </c:pt>
                <c:pt idx="6">
                  <c:v>67.650000000000006</c:v>
                </c:pt>
                <c:pt idx="7">
                  <c:v>59.75</c:v>
                </c:pt>
                <c:pt idx="8">
                  <c:v>34.599999999999994</c:v>
                </c:pt>
              </c:numCache>
            </c:numRef>
          </c:yVal>
          <c:smooth val="1"/>
        </c:ser>
        <c:ser>
          <c:idx val="12"/>
          <c:order val="6"/>
          <c:tx>
            <c:strRef>
              <c:f>Sheet1!$AD$18</c:f>
              <c:strCache>
                <c:ptCount val="1"/>
                <c:pt idx="0">
                  <c:v>Yellow sheet of papir: </c:v>
                </c:pt>
              </c:strCache>
            </c:strRef>
          </c:tx>
          <c:spPr>
            <a:ln>
              <a:solidFill>
                <a:srgbClr val="FFFF0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Sheet1!$AD$19:$AD$27</c:f>
              <c:numCache>
                <c:formatCode>General</c:formatCode>
                <c:ptCount val="9"/>
                <c:pt idx="0">
                  <c:v>19.350000000000001</c:v>
                </c:pt>
                <c:pt idx="1">
                  <c:v>62.1</c:v>
                </c:pt>
                <c:pt idx="2">
                  <c:v>61.1</c:v>
                </c:pt>
                <c:pt idx="3">
                  <c:v>55.2</c:v>
                </c:pt>
                <c:pt idx="4">
                  <c:v>54.2</c:v>
                </c:pt>
                <c:pt idx="5">
                  <c:v>59.95</c:v>
                </c:pt>
                <c:pt idx="6">
                  <c:v>63.55</c:v>
                </c:pt>
                <c:pt idx="7">
                  <c:v>52.5</c:v>
                </c:pt>
                <c:pt idx="8">
                  <c:v>32.200000000000003</c:v>
                </c:pt>
              </c:numCache>
            </c:numRef>
          </c:yVal>
          <c:smooth val="1"/>
        </c:ser>
        <c:ser>
          <c:idx val="13"/>
          <c:order val="7"/>
          <c:tx>
            <c:strRef>
              <c:f>Sheet1!$AF$18</c:f>
              <c:strCache>
                <c:ptCount val="1"/>
                <c:pt idx="0">
                  <c:v>Red book cover: </c:v>
                </c:pt>
              </c:strCache>
            </c:strRef>
          </c:tx>
          <c:spPr>
            <a:ln>
              <a:solidFill>
                <a:srgbClr val="FF000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Sheet1!$AF$19:$AF$27</c:f>
              <c:numCache>
                <c:formatCode>General</c:formatCode>
                <c:ptCount val="9"/>
                <c:pt idx="0">
                  <c:v>10.549999999999999</c:v>
                </c:pt>
                <c:pt idx="1">
                  <c:v>11.700000000000001</c:v>
                </c:pt>
                <c:pt idx="2">
                  <c:v>18.7</c:v>
                </c:pt>
                <c:pt idx="3">
                  <c:v>26</c:v>
                </c:pt>
                <c:pt idx="4">
                  <c:v>30.099999999999998</c:v>
                </c:pt>
                <c:pt idx="5">
                  <c:v>35.949999999999996</c:v>
                </c:pt>
                <c:pt idx="6">
                  <c:v>40.200000000000003</c:v>
                </c:pt>
                <c:pt idx="7">
                  <c:v>38.25</c:v>
                </c:pt>
                <c:pt idx="8">
                  <c:v>23.25</c:v>
                </c:pt>
              </c:numCache>
            </c:numRef>
          </c:yVal>
          <c:smooth val="1"/>
        </c:ser>
        <c:ser>
          <c:idx val="6"/>
          <c:order val="8"/>
          <c:tx>
            <c:strRef>
              <c:f>Sheet1!$R$18</c:f>
              <c:strCache>
                <c:ptCount val="1"/>
                <c:pt idx="0">
                  <c:v>Cardboard: </c:v>
                </c:pt>
              </c:strCache>
            </c:strRef>
          </c:tx>
          <c:spPr>
            <a:ln>
              <a:solidFill>
                <a:srgbClr val="BE7952"/>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Sheet1!$R$19:$R$27</c:f>
              <c:numCache>
                <c:formatCode>General</c:formatCode>
                <c:ptCount val="9"/>
                <c:pt idx="0">
                  <c:v>16.55</c:v>
                </c:pt>
                <c:pt idx="1">
                  <c:v>27.500000000000004</c:v>
                </c:pt>
                <c:pt idx="2">
                  <c:v>28.749999999999996</c:v>
                </c:pt>
                <c:pt idx="3">
                  <c:v>26.6</c:v>
                </c:pt>
                <c:pt idx="4">
                  <c:v>25.5</c:v>
                </c:pt>
                <c:pt idx="5">
                  <c:v>30.4</c:v>
                </c:pt>
                <c:pt idx="6">
                  <c:v>3.5999999999999996</c:v>
                </c:pt>
                <c:pt idx="7">
                  <c:v>31.15</c:v>
                </c:pt>
                <c:pt idx="8">
                  <c:v>19.75</c:v>
                </c:pt>
              </c:numCache>
            </c:numRef>
          </c:yVal>
          <c:smooth val="1"/>
        </c:ser>
        <c:ser>
          <c:idx val="7"/>
          <c:order val="9"/>
          <c:tx>
            <c:strRef>
              <c:f>Sheet1!$T$18</c:f>
              <c:strCache>
                <c:ptCount val="1"/>
                <c:pt idx="0">
                  <c:v>Stone (smooth): </c:v>
                </c:pt>
              </c:strCache>
            </c:strRef>
          </c:tx>
          <c:spPr>
            <a:ln>
              <a:solidFill>
                <a:srgbClr val="795337"/>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Sheet1!$T$19:$T$27</c:f>
              <c:numCache>
                <c:formatCode>General</c:formatCode>
                <c:ptCount val="9"/>
                <c:pt idx="0">
                  <c:v>9.9</c:v>
                </c:pt>
                <c:pt idx="1">
                  <c:v>12.6</c:v>
                </c:pt>
                <c:pt idx="2">
                  <c:v>11.5</c:v>
                </c:pt>
                <c:pt idx="3">
                  <c:v>7.35</c:v>
                </c:pt>
                <c:pt idx="4">
                  <c:v>11.35</c:v>
                </c:pt>
                <c:pt idx="5">
                  <c:v>12.65</c:v>
                </c:pt>
                <c:pt idx="6">
                  <c:v>12.35</c:v>
                </c:pt>
                <c:pt idx="7">
                  <c:v>9.5</c:v>
                </c:pt>
                <c:pt idx="8">
                  <c:v>7.0000000000000009</c:v>
                </c:pt>
              </c:numCache>
            </c:numRef>
          </c:yVal>
          <c:smooth val="1"/>
        </c:ser>
        <c:ser>
          <c:idx val="1"/>
          <c:order val="10"/>
          <c:tx>
            <c:strRef>
              <c:f>Sheet1!$G$18</c:f>
              <c:strCache>
                <c:ptCount val="1"/>
                <c:pt idx="0">
                  <c:v>Stone (rough): </c:v>
                </c:pt>
              </c:strCache>
            </c:strRef>
          </c:tx>
          <c:spPr>
            <a:ln>
              <a:solidFill>
                <a:srgbClr val="9E7E54"/>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Sheet1!$G$19:$G$27</c:f>
              <c:numCache>
                <c:formatCode>General</c:formatCode>
                <c:ptCount val="9"/>
                <c:pt idx="0">
                  <c:v>13.3</c:v>
                </c:pt>
                <c:pt idx="1">
                  <c:v>17.649999999999999</c:v>
                </c:pt>
                <c:pt idx="2">
                  <c:v>16.05</c:v>
                </c:pt>
                <c:pt idx="3">
                  <c:v>12.8</c:v>
                </c:pt>
                <c:pt idx="4">
                  <c:v>11.25</c:v>
                </c:pt>
                <c:pt idx="5">
                  <c:v>13.55</c:v>
                </c:pt>
                <c:pt idx="6">
                  <c:v>13.950000000000001</c:v>
                </c:pt>
                <c:pt idx="7">
                  <c:v>11</c:v>
                </c:pt>
                <c:pt idx="8">
                  <c:v>7.9</c:v>
                </c:pt>
              </c:numCache>
            </c:numRef>
          </c:yVal>
          <c:smooth val="1"/>
        </c:ser>
        <c:ser>
          <c:idx val="5"/>
          <c:order val="11"/>
          <c:tx>
            <c:strRef>
              <c:f>Sheet1!$P$18</c:f>
              <c:strCache>
                <c:ptCount val="1"/>
                <c:pt idx="0">
                  <c:v>White paint: </c:v>
                </c:pt>
              </c:strCache>
            </c:strRef>
          </c:tx>
          <c:spPr>
            <a:ln>
              <a:solidFill>
                <a:schemeClr val="bg1">
                  <a:lumMod val="95000"/>
                </a:schemeClr>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Sheet1!$P$19:$P$27</c:f>
              <c:numCache>
                <c:formatCode>General</c:formatCode>
                <c:ptCount val="9"/>
                <c:pt idx="0">
                  <c:v>52.800000000000004</c:v>
                </c:pt>
                <c:pt idx="1">
                  <c:v>56.25</c:v>
                </c:pt>
                <c:pt idx="2">
                  <c:v>51.5</c:v>
                </c:pt>
                <c:pt idx="3">
                  <c:v>50.849999999999994</c:v>
                </c:pt>
                <c:pt idx="4">
                  <c:v>49.15</c:v>
                </c:pt>
                <c:pt idx="5">
                  <c:v>53.75</c:v>
                </c:pt>
                <c:pt idx="6">
                  <c:v>60</c:v>
                </c:pt>
                <c:pt idx="7">
                  <c:v>52</c:v>
                </c:pt>
                <c:pt idx="8">
                  <c:v>29.65</c:v>
                </c:pt>
              </c:numCache>
            </c:numRef>
          </c:yVal>
          <c:smooth val="1"/>
        </c:ser>
        <c:ser>
          <c:idx val="2"/>
          <c:order val="12"/>
          <c:tx>
            <c:strRef>
              <c:f>Sheet1!$I$18</c:f>
              <c:strCache>
                <c:ptCount val="1"/>
                <c:pt idx="0">
                  <c:v>Mirror: </c:v>
                </c:pt>
              </c:strCache>
            </c:strRef>
          </c:tx>
          <c:spPr>
            <a:ln>
              <a:solidFill>
                <a:schemeClr val="bg1">
                  <a:lumMod val="65000"/>
                </a:schemeClr>
              </a:solidFill>
            </a:ln>
          </c:spPr>
          <c:marker>
            <c:symbol val="x"/>
            <c:size val="7"/>
            <c:spPr>
              <a:noFill/>
              <a:ln>
                <a:solidFill>
                  <a:schemeClr val="tx1">
                    <a:alpha val="94000"/>
                  </a:schemeClr>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Sheet1!$I$19:$I$27</c:f>
              <c:numCache>
                <c:formatCode>General</c:formatCode>
                <c:ptCount val="9"/>
                <c:pt idx="1">
                  <c:v>97.5</c:v>
                </c:pt>
                <c:pt idx="2">
                  <c:v>40.799999999999997</c:v>
                </c:pt>
                <c:pt idx="3">
                  <c:v>31.5</c:v>
                </c:pt>
                <c:pt idx="4">
                  <c:v>35.549999999999997</c:v>
                </c:pt>
                <c:pt idx="5">
                  <c:v>46.5</c:v>
                </c:pt>
                <c:pt idx="6">
                  <c:v>68</c:v>
                </c:pt>
                <c:pt idx="8">
                  <c:v>61.650000000000006</c:v>
                </c:pt>
              </c:numCache>
            </c:numRef>
          </c:yVal>
          <c:smooth val="1"/>
        </c:ser>
        <c:ser>
          <c:idx val="3"/>
          <c:order val="13"/>
          <c:tx>
            <c:strRef>
              <c:f>Sheet1!$L$18</c:f>
              <c:strCache>
                <c:ptCount val="1"/>
                <c:pt idx="0">
                  <c:v>Polished Metal (steel ?):</c:v>
                </c:pt>
              </c:strCache>
            </c:strRef>
          </c:tx>
          <c:spPr>
            <a:ln>
              <a:solidFill>
                <a:schemeClr val="tx1">
                  <a:lumMod val="50000"/>
                  <a:lumOff val="50000"/>
                </a:schemeClr>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Sheet1!$L$19:$L$27</c:f>
              <c:numCache>
                <c:formatCode>General</c:formatCode>
                <c:ptCount val="9"/>
                <c:pt idx="2">
                  <c:v>71.05</c:v>
                </c:pt>
                <c:pt idx="3">
                  <c:v>84.75</c:v>
                </c:pt>
                <c:pt idx="4">
                  <c:v>64.95</c:v>
                </c:pt>
                <c:pt idx="5">
                  <c:v>70.75</c:v>
                </c:pt>
                <c:pt idx="8">
                  <c:v>57.999999999999993</c:v>
                </c:pt>
              </c:numCache>
            </c:numRef>
          </c:yVal>
          <c:smooth val="1"/>
        </c:ser>
        <c:ser>
          <c:idx val="8"/>
          <c:order val="14"/>
          <c:tx>
            <c:strRef>
              <c:f>Sheet1!$V$18</c:f>
              <c:strCache>
                <c:ptCount val="1"/>
                <c:pt idx="0">
                  <c:v>Mouse Mat (Black rubber): </c:v>
                </c:pt>
              </c:strCache>
            </c:strRef>
          </c:tx>
          <c:spPr>
            <a:ln>
              <a:solidFill>
                <a:schemeClr val="tx1"/>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Sheet1!$V$19:$V$27</c:f>
              <c:numCache>
                <c:formatCode>General</c:formatCode>
                <c:ptCount val="9"/>
                <c:pt idx="0">
                  <c:v>6.25</c:v>
                </c:pt>
                <c:pt idx="1">
                  <c:v>7.6</c:v>
                </c:pt>
                <c:pt idx="2">
                  <c:v>7.85</c:v>
                </c:pt>
                <c:pt idx="3">
                  <c:v>6.8500000000000005</c:v>
                </c:pt>
                <c:pt idx="4">
                  <c:v>7.0499999999999989</c:v>
                </c:pt>
                <c:pt idx="5">
                  <c:v>13.100000000000001</c:v>
                </c:pt>
                <c:pt idx="6">
                  <c:v>24.85</c:v>
                </c:pt>
                <c:pt idx="7">
                  <c:v>36.25</c:v>
                </c:pt>
                <c:pt idx="8">
                  <c:v>23</c:v>
                </c:pt>
              </c:numCache>
            </c:numRef>
          </c:yVal>
          <c:smooth val="1"/>
        </c:ser>
        <c:dLbls>
          <c:showLegendKey val="0"/>
          <c:showVal val="0"/>
          <c:showCatName val="0"/>
          <c:showSerName val="0"/>
          <c:showPercent val="0"/>
          <c:showBubbleSize val="0"/>
        </c:dLbls>
        <c:axId val="260869872"/>
        <c:axId val="260869088"/>
      </c:scatterChart>
      <c:valAx>
        <c:axId val="260869872"/>
        <c:scaling>
          <c:orientation val="minMax"/>
          <c:max val="950"/>
          <c:min val="450"/>
        </c:scaling>
        <c:delete val="0"/>
        <c:axPos val="b"/>
        <c:title>
          <c:tx>
            <c:rich>
              <a:bodyPr/>
              <a:lstStyle/>
              <a:p>
                <a:pPr>
                  <a:defRPr/>
                </a:pPr>
                <a:r>
                  <a:rPr lang="en-GB"/>
                  <a:t>Wavelength/</a:t>
                </a:r>
                <a:r>
                  <a:rPr lang="en-GB" baseline="0"/>
                  <a:t>nm</a:t>
                </a:r>
                <a:endParaRPr lang="en-GB"/>
              </a:p>
            </c:rich>
          </c:tx>
          <c:layout/>
          <c:overlay val="0"/>
        </c:title>
        <c:numFmt formatCode="General" sourceLinked="1"/>
        <c:majorTickMark val="out"/>
        <c:minorTickMark val="none"/>
        <c:tickLblPos val="nextTo"/>
        <c:crossAx val="260869088"/>
        <c:crosses val="autoZero"/>
        <c:crossBetween val="midCat"/>
      </c:valAx>
      <c:valAx>
        <c:axId val="260869088"/>
        <c:scaling>
          <c:orientation val="minMax"/>
          <c:max val="100"/>
        </c:scaling>
        <c:delete val="0"/>
        <c:axPos val="l"/>
        <c:majorGridlines/>
        <c:title>
          <c:tx>
            <c:rich>
              <a:bodyPr/>
              <a:lstStyle/>
              <a:p>
                <a:pPr>
                  <a:defRPr/>
                </a:pPr>
                <a:r>
                  <a:rPr lang="en-GB" dirty="0" smtClean="0"/>
                  <a:t>Intensity/%</a:t>
                </a:r>
                <a:endParaRPr lang="en-GB" dirty="0"/>
              </a:p>
            </c:rich>
          </c:tx>
          <c:layout/>
          <c:overlay val="0"/>
        </c:title>
        <c:numFmt formatCode="General" sourceLinked="1"/>
        <c:majorTickMark val="out"/>
        <c:minorTickMark val="none"/>
        <c:tickLblPos val="nextTo"/>
        <c:crossAx val="260869872"/>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legend>
      <c:legendPos val="r"/>
      <c:layout>
        <c:manualLayout>
          <c:xMode val="edge"/>
          <c:yMode val="edge"/>
          <c:x val="0.87431987548091161"/>
          <c:y val="8.7970656071302666E-2"/>
          <c:w val="0.12449318155882688"/>
          <c:h val="0.82523230831704308"/>
        </c:manualLayout>
      </c:layout>
      <c:overlay val="0"/>
      <c:spPr>
        <a:solidFill>
          <a:schemeClr val="tx2">
            <a:lumMod val="20000"/>
            <a:lumOff val="80000"/>
          </a:schemeClr>
        </a:solidFill>
      </c:sp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manualLayout>
          <c:layoutTarget val="inner"/>
          <c:xMode val="edge"/>
          <c:yMode val="edge"/>
          <c:x val="3.1502340444791568E-2"/>
          <c:y val="1.7890709744229471E-2"/>
          <c:w val="0.94892271111160964"/>
          <c:h val="0.94675049505287012"/>
        </c:manualLayout>
      </c:layout>
      <c:scatterChart>
        <c:scatterStyle val="smoothMarker"/>
        <c:varyColors val="0"/>
        <c:ser>
          <c:idx val="0"/>
          <c:order val="0"/>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dLbls>
          <c:showLegendKey val="0"/>
          <c:showVal val="0"/>
          <c:showCatName val="0"/>
          <c:showSerName val="0"/>
          <c:showPercent val="0"/>
          <c:showBubbleSize val="0"/>
        </c:dLbls>
        <c:axId val="260867912"/>
        <c:axId val="260866736"/>
      </c:scatterChart>
      <c:valAx>
        <c:axId val="260867912"/>
        <c:scaling>
          <c:orientation val="minMax"/>
          <c:max val="950"/>
          <c:min val="450"/>
        </c:scaling>
        <c:delete val="0"/>
        <c:axPos val="b"/>
        <c:numFmt formatCode="General" sourceLinked="1"/>
        <c:majorTickMark val="out"/>
        <c:minorTickMark val="none"/>
        <c:tickLblPos val="nextTo"/>
        <c:crossAx val="260866736"/>
        <c:crosses val="autoZero"/>
        <c:crossBetween val="midCat"/>
      </c:valAx>
      <c:valAx>
        <c:axId val="260866736"/>
        <c:scaling>
          <c:orientation val="minMax"/>
          <c:min val="0"/>
        </c:scaling>
        <c:delete val="0"/>
        <c:axPos val="l"/>
        <c:majorGridlines/>
        <c:numFmt formatCode="General" sourceLinked="1"/>
        <c:majorTickMark val="out"/>
        <c:minorTickMark val="none"/>
        <c:tickLblPos val="nextTo"/>
        <c:crossAx val="260867912"/>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plotVisOnly val="1"/>
    <c:dispBlanksAs val="gap"/>
    <c:showDLblsOverMax val="0"/>
  </c:chart>
  <c:externalData r:id="rId1">
    <c:autoUpdate val="0"/>
  </c:externalData>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22/02/2016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78703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22/02/2016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1303106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22/02/2016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660184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22/02/2016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803478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t>22/02/2016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970169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t>22/02/2016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41023572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t>22/02/2016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163519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t>22/02/2016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440948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t>22/02/2016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486773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t>22/02/2016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001138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t>22/02/2016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489524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t>22/02/2016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t>‹#›</a:t>
            </a:fld>
            <a:endParaRPr lang="en-GB"/>
          </a:p>
        </p:txBody>
      </p:sp>
    </p:spTree>
    <p:extLst>
      <p:ext uri="{BB962C8B-B14F-4D97-AF65-F5344CB8AC3E}">
        <p14:creationId xmlns:p14="http://schemas.microsoft.com/office/powerpoint/2010/main" val="13039556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95000"/>
                <a:lumOff val="5000"/>
              </a:schemeClr>
            </a:gs>
            <a:gs pos="74000">
              <a:schemeClr val="accent1">
                <a:lumMod val="45000"/>
                <a:lumOff val="55000"/>
              </a:schemeClr>
            </a:gs>
            <a:gs pos="83000">
              <a:schemeClr val="bg1"/>
            </a:gs>
            <a:gs pos="100000">
              <a:schemeClr val="bg1">
                <a:lumMod val="65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solidFill>
                  <a:schemeClr val="bg1">
                    <a:lumMod val="85000"/>
                  </a:schemeClr>
                </a:solidFill>
              </a:rPr>
              <a:t>Spectra of the Moon using a </a:t>
            </a:r>
            <a:r>
              <a:rPr lang="en-GB" dirty="0">
                <a:solidFill>
                  <a:schemeClr val="bg1">
                    <a:lumMod val="85000"/>
                  </a:schemeClr>
                </a:solidFill>
              </a:rPr>
              <a:t>R</a:t>
            </a:r>
            <a:r>
              <a:rPr lang="en-GB" dirty="0" smtClean="0">
                <a:solidFill>
                  <a:schemeClr val="bg1">
                    <a:lumMod val="85000"/>
                  </a:schemeClr>
                </a:solidFill>
              </a:rPr>
              <a:t>obotic Telescope</a:t>
            </a:r>
            <a:endParaRPr lang="en-GB" dirty="0">
              <a:solidFill>
                <a:schemeClr val="bg1">
                  <a:lumMod val="85000"/>
                </a:schemeClr>
              </a:solidFill>
            </a:endParaRPr>
          </a:p>
        </p:txBody>
      </p:sp>
      <p:sp>
        <p:nvSpPr>
          <p:cNvPr id="3" name="Subtitle 2"/>
          <p:cNvSpPr>
            <a:spLocks noGrp="1"/>
          </p:cNvSpPr>
          <p:nvPr>
            <p:ph type="subTitle" idx="1"/>
          </p:nvPr>
        </p:nvSpPr>
        <p:spPr/>
        <p:txBody>
          <a:bodyPr/>
          <a:lstStyle/>
          <a:p>
            <a:r>
              <a:rPr lang="en-GB" dirty="0" err="1" smtClean="0"/>
              <a:t>E.Almas</a:t>
            </a:r>
            <a:r>
              <a:rPr lang="en-GB" dirty="0" smtClean="0"/>
              <a:t>, </a:t>
            </a:r>
            <a:r>
              <a:rPr lang="en-GB" dirty="0" err="1" smtClean="0"/>
              <a:t>T.Christopherson</a:t>
            </a:r>
            <a:r>
              <a:rPr lang="en-GB" dirty="0" smtClean="0"/>
              <a:t>, </a:t>
            </a:r>
            <a:r>
              <a:rPr lang="en-GB" dirty="0" err="1" smtClean="0"/>
              <a:t>W.Hogg</a:t>
            </a:r>
            <a:r>
              <a:rPr lang="en-GB" dirty="0" smtClean="0"/>
              <a:t>, </a:t>
            </a:r>
            <a:r>
              <a:rPr lang="en-GB" dirty="0" err="1" smtClean="0"/>
              <a:t>E.Stone</a:t>
            </a:r>
            <a:endParaRPr lang="en-GB" dirty="0"/>
          </a:p>
        </p:txBody>
      </p:sp>
    </p:spTree>
    <p:extLst>
      <p:ext uri="{BB962C8B-B14F-4D97-AF65-F5344CB8AC3E}">
        <p14:creationId xmlns:p14="http://schemas.microsoft.com/office/powerpoint/2010/main" val="28284913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16306" y="397878"/>
            <a:ext cx="3316706" cy="6318894"/>
          </a:xfrm>
        </p:spPr>
        <p:txBody>
          <a:bodyPr/>
          <a:lstStyle/>
          <a:p>
            <a:r>
              <a:rPr lang="en-US" dirty="0"/>
              <a:t>Comparing this to NASAs spectral composition of the moon shows a similar result where Mare Serenitatis is in the green-yellow part of the spectrum and Mare </a:t>
            </a:r>
            <a:r>
              <a:rPr lang="en-US" dirty="0" err="1"/>
              <a:t>Tranquillitatis</a:t>
            </a:r>
            <a:r>
              <a:rPr lang="en-US" dirty="0"/>
              <a:t> is in the blue-purple part.</a:t>
            </a:r>
            <a:endParaRPr lang="en-GB" dirty="0"/>
          </a:p>
          <a:p>
            <a:endParaRPr lang="en-GB" dirty="0"/>
          </a:p>
        </p:txBody>
      </p:sp>
      <p:grpSp>
        <p:nvGrpSpPr>
          <p:cNvPr id="7" name="Group 6"/>
          <p:cNvGrpSpPr/>
          <p:nvPr/>
        </p:nvGrpSpPr>
        <p:grpSpPr>
          <a:xfrm>
            <a:off x="6023008" y="729006"/>
            <a:ext cx="5760720" cy="5421630"/>
            <a:chOff x="6023008" y="729006"/>
            <a:chExt cx="5760720" cy="542163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6023008" y="729006"/>
              <a:ext cx="5760720" cy="5421630"/>
            </a:xfrm>
            <a:prstGeom prst="rect">
              <a:avLst/>
            </a:prstGeom>
          </p:spPr>
        </p:pic>
        <p:sp>
          <p:nvSpPr>
            <p:cNvPr id="6" name="Rectangle 5"/>
            <p:cNvSpPr/>
            <p:nvPr/>
          </p:nvSpPr>
          <p:spPr>
            <a:xfrm rot="20269449">
              <a:off x="7014849" y="1615479"/>
              <a:ext cx="1152078" cy="19757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rot="3974466">
            <a:off x="3183265" y="2733717"/>
            <a:ext cx="4572000" cy="2695575"/>
          </a:xfrm>
          <a:prstGeom prst="rect">
            <a:avLst/>
          </a:prstGeom>
        </p:spPr>
      </p:pic>
      <p:cxnSp>
        <p:nvCxnSpPr>
          <p:cNvPr id="9" name="Straight Connector 8"/>
          <p:cNvCxnSpPr/>
          <p:nvPr/>
        </p:nvCxnSpPr>
        <p:spPr>
          <a:xfrm>
            <a:off x="5781675" y="1446236"/>
            <a:ext cx="198120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7623830" y="3314700"/>
            <a:ext cx="873365" cy="230505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55023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15762" y="-508000"/>
            <a:ext cx="8270789" cy="8339522"/>
          </a:xfr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rot="1135547">
            <a:off x="1399710" y="2313974"/>
            <a:ext cx="4572000" cy="2695575"/>
          </a:xfrm>
          <a:prstGeom prst="rect">
            <a:avLst/>
          </a:prstGeom>
        </p:spPr>
      </p:pic>
      <p:sp>
        <p:nvSpPr>
          <p:cNvPr id="6" name="Rectangle 5"/>
          <p:cNvSpPr/>
          <p:nvPr/>
        </p:nvSpPr>
        <p:spPr>
          <a:xfrm rot="1120515">
            <a:off x="5776367" y="2076918"/>
            <a:ext cx="1772151" cy="116591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p:nvPr/>
        </p:nvCxnSpPr>
        <p:spPr>
          <a:xfrm>
            <a:off x="1960605" y="1625600"/>
            <a:ext cx="4053017" cy="19828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5415692" y="3495865"/>
            <a:ext cx="1891270" cy="2182272"/>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2141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noAutofit/>
          </a:bodyPr>
          <a:lstStyle/>
          <a:p>
            <a:r>
              <a:rPr lang="en-GB" sz="1200" dirty="0" smtClean="0"/>
              <a:t>Goals: the </a:t>
            </a:r>
            <a:r>
              <a:rPr lang="en-GB" sz="1200" dirty="0"/>
              <a:t>following steps (</a:t>
            </a:r>
            <a:r>
              <a:rPr lang="en-GB" sz="1200" dirty="0" smtClean="0"/>
              <a:t>1-5) </a:t>
            </a:r>
            <a:r>
              <a:rPr lang="en-GB" sz="1200" dirty="0"/>
              <a:t>are </a:t>
            </a:r>
            <a:r>
              <a:rPr lang="en-GB" sz="1200" dirty="0" smtClean="0"/>
              <a:t>mandatory in </a:t>
            </a:r>
            <a:r>
              <a:rPr lang="en-GB" sz="1200" dirty="0"/>
              <a:t>order to complete the </a:t>
            </a:r>
            <a:r>
              <a:rPr lang="en-GB" sz="1200" dirty="0" smtClean="0"/>
              <a:t>project, however </a:t>
            </a:r>
            <a:r>
              <a:rPr lang="en-GB" sz="1200" dirty="0"/>
              <a:t>you may </a:t>
            </a:r>
            <a:r>
              <a:rPr lang="en-GB" sz="1200" dirty="0" smtClean="0"/>
              <a:t>boost marks</a:t>
            </a:r>
            <a:r>
              <a:rPr lang="en-GB" sz="1200" dirty="0"/>
              <a:t>, either as a group, or as </a:t>
            </a:r>
            <a:r>
              <a:rPr lang="en-GB" sz="1200" dirty="0" smtClean="0"/>
              <a:t>an individual, with optional goals </a:t>
            </a:r>
            <a:r>
              <a:rPr lang="en-GB" sz="1200" dirty="0"/>
              <a:t>(</a:t>
            </a:r>
            <a:r>
              <a:rPr lang="en-GB" sz="1200" dirty="0" smtClean="0"/>
              <a:t>5-8). </a:t>
            </a:r>
          </a:p>
          <a:p>
            <a:r>
              <a:rPr lang="en-GB" sz="1200" dirty="0" smtClean="0"/>
              <a:t>(1)Demonstrate </a:t>
            </a:r>
            <a:r>
              <a:rPr lang="en-GB" sz="1200" dirty="0"/>
              <a:t>acquiring </a:t>
            </a:r>
            <a:r>
              <a:rPr lang="en-GB" sz="1200" dirty="0" smtClean="0"/>
              <a:t>calibrated </a:t>
            </a:r>
            <a:r>
              <a:rPr lang="en-GB" sz="1200" dirty="0"/>
              <a:t>test spectra of different materials </a:t>
            </a:r>
            <a:r>
              <a:rPr lang="en-GB" sz="1200" dirty="0" smtClean="0"/>
              <a:t>.</a:t>
            </a:r>
            <a:r>
              <a:rPr lang="en-GB" sz="1200" dirty="0"/>
              <a:t>g. tarmac, </a:t>
            </a:r>
            <a:r>
              <a:rPr lang="en-GB" sz="1200" dirty="0" smtClean="0"/>
              <a:t>concrete</a:t>
            </a:r>
            <a:r>
              <a:rPr lang="en-GB" sz="1200" dirty="0"/>
              <a:t>, rock </a:t>
            </a:r>
            <a:r>
              <a:rPr lang="en-GB" sz="1200" dirty="0" smtClean="0"/>
              <a:t>samples, vegetation, using </a:t>
            </a:r>
            <a:r>
              <a:rPr lang="en-GB" sz="1200" dirty="0"/>
              <a:t>a hand held </a:t>
            </a:r>
            <a:r>
              <a:rPr lang="en-GB" sz="1200" dirty="0" smtClean="0"/>
              <a:t>spectrometer. </a:t>
            </a:r>
          </a:p>
          <a:p>
            <a:r>
              <a:rPr lang="en-GB" sz="1200" dirty="0" smtClean="0"/>
              <a:t>(2)Use </a:t>
            </a:r>
            <a:r>
              <a:rPr lang="en-GB" sz="1200" dirty="0"/>
              <a:t>N </a:t>
            </a:r>
            <a:r>
              <a:rPr lang="en-GB" sz="1200" dirty="0" smtClean="0"/>
              <a:t>(</a:t>
            </a:r>
            <a:r>
              <a:rPr lang="en-GB" sz="1200" dirty="0"/>
              <a:t>e.g. 20) </a:t>
            </a:r>
            <a:r>
              <a:rPr lang="en-GB" sz="1200" dirty="0" smtClean="0"/>
              <a:t>identifiable reference </a:t>
            </a:r>
            <a:r>
              <a:rPr lang="en-GB" sz="1200" dirty="0"/>
              <a:t>areas of the Moon </a:t>
            </a:r>
            <a:r>
              <a:rPr lang="en-GB" sz="1200" dirty="0" smtClean="0"/>
              <a:t>(</a:t>
            </a:r>
            <a:r>
              <a:rPr lang="en-GB" sz="1200" dirty="0"/>
              <a:t>highland and/or </a:t>
            </a:r>
            <a:r>
              <a:rPr lang="en-GB" sz="1200" dirty="0" smtClean="0"/>
              <a:t>mare</a:t>
            </a:r>
            <a:r>
              <a:rPr lang="en-GB" sz="1200" dirty="0"/>
              <a:t>) to calibrate measured </a:t>
            </a:r>
            <a:r>
              <a:rPr lang="en-GB" sz="1200" dirty="0" smtClean="0"/>
              <a:t>brightness </a:t>
            </a:r>
            <a:r>
              <a:rPr lang="en-GB" sz="1200" dirty="0"/>
              <a:t>values in the CCD camera </a:t>
            </a:r>
            <a:r>
              <a:rPr lang="en-GB" sz="1200" dirty="0" err="1" smtClean="0"/>
              <a:t>wrt</a:t>
            </a:r>
            <a:r>
              <a:rPr lang="en-GB" sz="1200" dirty="0" smtClean="0"/>
              <a:t> a </a:t>
            </a:r>
            <a:r>
              <a:rPr lang="en-GB" sz="1200" dirty="0"/>
              <a:t>standard lunar </a:t>
            </a:r>
            <a:r>
              <a:rPr lang="en-GB" sz="1200" dirty="0" err="1" smtClean="0"/>
              <a:t>pectrum</a:t>
            </a:r>
            <a:r>
              <a:rPr lang="en-GB" sz="1200" dirty="0" smtClean="0"/>
              <a:t>(find </a:t>
            </a:r>
            <a:r>
              <a:rPr lang="en-GB" sz="1200" dirty="0"/>
              <a:t>this </a:t>
            </a:r>
            <a:r>
              <a:rPr lang="en-GB" sz="1200" dirty="0" smtClean="0"/>
              <a:t>on-line). </a:t>
            </a:r>
          </a:p>
          <a:p>
            <a:r>
              <a:rPr lang="en-GB" sz="1200" dirty="0" smtClean="0"/>
              <a:t>(3)select </a:t>
            </a:r>
            <a:r>
              <a:rPr lang="en-GB" sz="1200" dirty="0"/>
              <a:t>and measure some target areas that you want to measure the spectrum of </a:t>
            </a:r>
            <a:r>
              <a:rPr lang="en-GB" sz="1200" dirty="0" err="1"/>
              <a:t>wrt</a:t>
            </a:r>
            <a:r>
              <a:rPr lang="en-GB" sz="1200" dirty="0"/>
              <a:t> the </a:t>
            </a:r>
            <a:r>
              <a:rPr lang="en-GB" sz="1200" dirty="0" smtClean="0"/>
              <a:t>previously </a:t>
            </a:r>
            <a:r>
              <a:rPr lang="en-GB" sz="1200" dirty="0"/>
              <a:t>derived </a:t>
            </a:r>
            <a:r>
              <a:rPr lang="en-GB" sz="1200" dirty="0" smtClean="0"/>
              <a:t>standard </a:t>
            </a:r>
            <a:r>
              <a:rPr lang="en-GB" sz="1200" dirty="0"/>
              <a:t>lunar spectra. </a:t>
            </a:r>
            <a:endParaRPr lang="en-GB" sz="1200" dirty="0" smtClean="0"/>
          </a:p>
          <a:p>
            <a:r>
              <a:rPr lang="en-GB" sz="1200" dirty="0" smtClean="0"/>
              <a:t>(4)Analyse </a:t>
            </a:r>
            <a:r>
              <a:rPr lang="en-GB" sz="1200" dirty="0"/>
              <a:t>the spectra from (3) to </a:t>
            </a:r>
            <a:r>
              <a:rPr lang="en-GB" sz="1200" dirty="0" smtClean="0"/>
              <a:t>determine –can you </a:t>
            </a:r>
            <a:r>
              <a:rPr lang="en-GB" sz="1200" dirty="0"/>
              <a:t>see any mineral absorption </a:t>
            </a:r>
            <a:r>
              <a:rPr lang="en-GB" sz="1200" dirty="0" smtClean="0"/>
              <a:t>ands –what </a:t>
            </a:r>
            <a:r>
              <a:rPr lang="en-GB" sz="1200" dirty="0"/>
              <a:t>might these </a:t>
            </a:r>
            <a:r>
              <a:rPr lang="en-GB" sz="1200" dirty="0" smtClean="0"/>
              <a:t>be? What is/are the </a:t>
            </a:r>
            <a:r>
              <a:rPr lang="en-GB" sz="1200" dirty="0"/>
              <a:t>most colourful </a:t>
            </a:r>
            <a:r>
              <a:rPr lang="en-GB" sz="1200" dirty="0" smtClean="0"/>
              <a:t>area(s)f </a:t>
            </a:r>
            <a:r>
              <a:rPr lang="en-GB" sz="1200" dirty="0"/>
              <a:t>the Moon? </a:t>
            </a:r>
            <a:endParaRPr lang="en-GB" sz="1200" dirty="0" smtClean="0"/>
          </a:p>
          <a:p>
            <a:r>
              <a:rPr lang="en-GB" sz="1200" dirty="0" smtClean="0"/>
              <a:t>(5)How </a:t>
            </a:r>
            <a:r>
              <a:rPr lang="en-GB" sz="1200" dirty="0"/>
              <a:t>accurately can you measure absorption bands in the spectra of </a:t>
            </a:r>
            <a:r>
              <a:rPr lang="en-GB" sz="1200" dirty="0" smtClean="0"/>
              <a:t>lunar </a:t>
            </a:r>
            <a:r>
              <a:rPr lang="en-GB" sz="1200" dirty="0"/>
              <a:t>surface features you are </a:t>
            </a:r>
            <a:r>
              <a:rPr lang="en-GB" sz="1200" dirty="0" smtClean="0"/>
              <a:t>studying(use </a:t>
            </a:r>
            <a:r>
              <a:rPr lang="en-GB" sz="1200" dirty="0"/>
              <a:t>propagation of errors</a:t>
            </a:r>
            <a:r>
              <a:rPr lang="en-GB" sz="1200" dirty="0" smtClean="0"/>
              <a:t>)? </a:t>
            </a:r>
          </a:p>
          <a:p>
            <a:r>
              <a:rPr lang="en-GB" sz="1200" dirty="0" smtClean="0"/>
              <a:t>(6)Investigate </a:t>
            </a:r>
            <a:r>
              <a:rPr lang="en-GB" sz="1200" dirty="0"/>
              <a:t>whether </a:t>
            </a:r>
            <a:r>
              <a:rPr lang="en-GB" sz="1200" dirty="0" smtClean="0"/>
              <a:t>the telescope </a:t>
            </a:r>
            <a:r>
              <a:rPr lang="en-GB" sz="1200" dirty="0"/>
              <a:t>optics suffer from </a:t>
            </a:r>
            <a:r>
              <a:rPr lang="en-GB" sz="1200" dirty="0" err="1" smtClean="0"/>
              <a:t>vignetting</a:t>
            </a:r>
            <a:r>
              <a:rPr lang="en-GB" sz="1200" dirty="0" smtClean="0"/>
              <a:t>, or </a:t>
            </a:r>
            <a:r>
              <a:rPr lang="en-GB" sz="1200" dirty="0"/>
              <a:t>other </a:t>
            </a:r>
            <a:r>
              <a:rPr lang="en-GB" sz="1200" dirty="0" smtClean="0"/>
              <a:t>non-linear </a:t>
            </a:r>
            <a:r>
              <a:rPr lang="en-GB" sz="1200" dirty="0"/>
              <a:t>sensitivity </a:t>
            </a:r>
            <a:r>
              <a:rPr lang="en-GB" sz="1200" dirty="0" smtClean="0"/>
              <a:t>effects, across the image</a:t>
            </a:r>
            <a:r>
              <a:rPr lang="en-GB" sz="1200" dirty="0"/>
              <a:t>. </a:t>
            </a:r>
            <a:r>
              <a:rPr lang="en-GB" sz="1200" dirty="0" smtClean="0"/>
              <a:t>Can </a:t>
            </a:r>
            <a:r>
              <a:rPr lang="en-GB" sz="1200" dirty="0"/>
              <a:t>you calibrate out/mitigate this effect if present? </a:t>
            </a:r>
            <a:endParaRPr lang="en-GB" sz="1200" dirty="0" smtClean="0"/>
          </a:p>
          <a:p>
            <a:r>
              <a:rPr lang="en-GB" sz="1200" dirty="0" smtClean="0"/>
              <a:t>(7)Experiment </a:t>
            </a:r>
            <a:r>
              <a:rPr lang="en-GB" sz="1200" dirty="0"/>
              <a:t>with producing </a:t>
            </a:r>
            <a:r>
              <a:rPr lang="en-GB" sz="1200" dirty="0" smtClean="0"/>
              <a:t>meaningful co-registered </a:t>
            </a:r>
            <a:r>
              <a:rPr lang="en-GB" sz="1200" dirty="0"/>
              <a:t>colour ratio images of the lunar surface </a:t>
            </a:r>
            <a:r>
              <a:rPr lang="en-GB" sz="1200" dirty="0" smtClean="0"/>
              <a:t>o </a:t>
            </a:r>
            <a:r>
              <a:rPr lang="en-GB" sz="1200" dirty="0"/>
              <a:t>highlight </a:t>
            </a:r>
            <a:r>
              <a:rPr lang="en-GB" sz="1200" dirty="0" smtClean="0"/>
              <a:t>surface composition </a:t>
            </a:r>
            <a:r>
              <a:rPr lang="en-GB" sz="1200" dirty="0"/>
              <a:t>differences. </a:t>
            </a:r>
            <a:endParaRPr lang="en-GB" sz="1200" dirty="0" smtClean="0"/>
          </a:p>
          <a:p>
            <a:r>
              <a:rPr lang="en-GB" sz="1200" dirty="0" smtClean="0"/>
              <a:t>(8)Repeat </a:t>
            </a:r>
            <a:r>
              <a:rPr lang="en-GB" sz="1200" dirty="0"/>
              <a:t>your spectra measurements at other </a:t>
            </a:r>
            <a:r>
              <a:rPr lang="en-GB" sz="1200" dirty="0" smtClean="0"/>
              <a:t>lunar phases </a:t>
            </a:r>
            <a:r>
              <a:rPr lang="en-GB" sz="1200" dirty="0"/>
              <a:t>to see if </a:t>
            </a:r>
            <a:r>
              <a:rPr lang="en-GB" sz="1200" dirty="0" smtClean="0"/>
              <a:t>the </a:t>
            </a:r>
            <a:r>
              <a:rPr lang="en-GB" sz="1200" dirty="0"/>
              <a:t>surface changes colour at different </a:t>
            </a:r>
            <a:r>
              <a:rPr lang="en-GB" sz="1200" dirty="0" smtClean="0"/>
              <a:t>illumination </a:t>
            </a:r>
            <a:r>
              <a:rPr lang="en-GB" sz="1200" dirty="0"/>
              <a:t>and viewing angles?</a:t>
            </a:r>
          </a:p>
          <a:p>
            <a:endParaRPr lang="en-GB" sz="800" dirty="0"/>
          </a:p>
        </p:txBody>
      </p:sp>
    </p:spTree>
    <p:extLst>
      <p:ext uri="{BB962C8B-B14F-4D97-AF65-F5344CB8AC3E}">
        <p14:creationId xmlns:p14="http://schemas.microsoft.com/office/powerpoint/2010/main" val="15742274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Spectra of objects with handheld spectrometer</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1317737821"/>
              </p:ext>
            </p:extLst>
          </p:nvPr>
        </p:nvGraphicFramePr>
        <p:xfrm>
          <a:off x="284389" y="1590539"/>
          <a:ext cx="10426032" cy="52674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96092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pPr marL="0" indent="0">
              <a:buNone/>
            </a:pPr>
            <a:r>
              <a:rPr lang="en-GB" dirty="0" smtClean="0"/>
              <a:t>“Before </a:t>
            </a:r>
            <a:r>
              <a:rPr lang="en-GB" dirty="0"/>
              <a:t>analysing a sample it is frequently necessary to check the calibration of the spectrometer that is being used. This is performed by analysing known samples and measuring the error between the empirical and known values for the samples. A skew, or bias, can be introduced into the data handling routines of the data analysis equipment of the spectrometer to </a:t>
            </a:r>
            <a:r>
              <a:rPr lang="en-GB" dirty="0" smtClean="0"/>
              <a:t>compensate </a:t>
            </a:r>
            <a:r>
              <a:rPr lang="en-GB" dirty="0"/>
              <a:t>for these differences</a:t>
            </a:r>
            <a:r>
              <a:rPr lang="en-GB" dirty="0" smtClean="0"/>
              <a:t>.”</a:t>
            </a:r>
          </a:p>
          <a:p>
            <a:pPr marL="0" indent="0">
              <a:buNone/>
            </a:pPr>
            <a:r>
              <a:rPr lang="en-GB" dirty="0">
                <a:solidFill>
                  <a:schemeClr val="tx1">
                    <a:lumMod val="50000"/>
                    <a:lumOff val="50000"/>
                  </a:schemeClr>
                </a:solidFill>
              </a:rPr>
              <a:t>Davies, Anthony MC, and Harald A. Martens. "Method and apparatus for calibrating a spectrometer." U.S. Patent No. 5,321,970. 21 Jun. 1994.</a:t>
            </a:r>
          </a:p>
          <a:p>
            <a:endParaRPr lang="en-GB" dirty="0"/>
          </a:p>
        </p:txBody>
      </p:sp>
    </p:spTree>
    <p:extLst>
      <p:ext uri="{BB962C8B-B14F-4D97-AF65-F5344CB8AC3E}">
        <p14:creationId xmlns:p14="http://schemas.microsoft.com/office/powerpoint/2010/main" val="7590606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Comparing to Known spectra</a:t>
            </a:r>
            <a:endParaRPr lang="en-GB" dirty="0"/>
          </a:p>
        </p:txBody>
      </p:sp>
      <p:grpSp>
        <p:nvGrpSpPr>
          <p:cNvPr id="10" name="Group 9"/>
          <p:cNvGrpSpPr/>
          <p:nvPr/>
        </p:nvGrpSpPr>
        <p:grpSpPr>
          <a:xfrm>
            <a:off x="7448852" y="1690688"/>
            <a:ext cx="4299011" cy="4589845"/>
            <a:chOff x="7614315" y="2269939"/>
            <a:chExt cx="4299011" cy="4589845"/>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4315" y="2269939"/>
              <a:ext cx="3739485" cy="3830415"/>
            </a:xfrm>
            <a:prstGeom prst="rect">
              <a:avLst/>
            </a:prstGeom>
          </p:spPr>
        </p:pic>
        <p:sp>
          <p:nvSpPr>
            <p:cNvPr id="6" name="Rectangle 5"/>
            <p:cNvSpPr/>
            <p:nvPr/>
          </p:nvSpPr>
          <p:spPr>
            <a:xfrm>
              <a:off x="9405257" y="4319451"/>
              <a:ext cx="1846217" cy="12540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7907383" y="6074954"/>
              <a:ext cx="4005943" cy="784830"/>
            </a:xfrm>
            <a:prstGeom prst="rect">
              <a:avLst/>
            </a:prstGeom>
            <a:noFill/>
          </p:spPr>
          <p:txBody>
            <a:bodyPr wrap="square" rtlCol="0">
              <a:spAutoFit/>
            </a:bodyPr>
            <a:lstStyle/>
            <a:p>
              <a:r>
                <a:rPr lang="en-GB" sz="900" dirty="0">
                  <a:solidFill>
                    <a:schemeClr val="tx1">
                      <a:lumMod val="50000"/>
                      <a:lumOff val="50000"/>
                    </a:schemeClr>
                  </a:solidFill>
                </a:rPr>
                <a:t>Figure 1: Mean reflectance spectra of brown leaf litter (n = 20) and... - Scientific Figure on </a:t>
              </a:r>
              <a:r>
                <a:rPr lang="en-GB" sz="900" dirty="0" err="1">
                  <a:solidFill>
                    <a:schemeClr val="tx1">
                      <a:lumMod val="50000"/>
                      <a:lumOff val="50000"/>
                    </a:schemeClr>
                  </a:solidFill>
                </a:rPr>
                <a:t>ResearchGate</a:t>
              </a:r>
              <a:r>
                <a:rPr lang="en-GB" sz="900" dirty="0">
                  <a:solidFill>
                    <a:schemeClr val="tx1">
                      <a:lumMod val="50000"/>
                      <a:lumOff val="50000"/>
                    </a:schemeClr>
                  </a:solidFill>
                </a:rPr>
                <a:t>. Available from: https://www.researchgate.net/figure/276212092_fig6_Figure-1-Mean-reflectance-spectra-of-brown-leaf-litter-n-20-and-green-foliage-n [accessed Feb 19, 2016]</a:t>
              </a:r>
            </a:p>
          </p:txBody>
        </p:sp>
      </p:grpSp>
      <p:grpSp>
        <p:nvGrpSpPr>
          <p:cNvPr id="3" name="Group 2"/>
          <p:cNvGrpSpPr/>
          <p:nvPr/>
        </p:nvGrpSpPr>
        <p:grpSpPr>
          <a:xfrm>
            <a:off x="239632" y="1552163"/>
            <a:ext cx="7106894" cy="3968940"/>
            <a:chOff x="3214971" y="1690688"/>
            <a:chExt cx="7106894" cy="3968940"/>
          </a:xfrm>
        </p:grpSpPr>
        <p:graphicFrame>
          <p:nvGraphicFramePr>
            <p:cNvPr id="11" name="Chart 10"/>
            <p:cNvGraphicFramePr>
              <a:graphicFrameLocks/>
            </p:cNvGraphicFramePr>
            <p:nvPr>
              <p:extLst>
                <p:ext uri="{D42A27DB-BD31-4B8C-83A1-F6EECF244321}">
                  <p14:modId xmlns:p14="http://schemas.microsoft.com/office/powerpoint/2010/main" val="3282992161"/>
                </p:ext>
              </p:extLst>
            </p:nvPr>
          </p:nvGraphicFramePr>
          <p:xfrm>
            <a:off x="3214971" y="1690688"/>
            <a:ext cx="7106894" cy="3968940"/>
          </p:xfrm>
          <a:graphic>
            <a:graphicData uri="http://schemas.openxmlformats.org/drawingml/2006/chart">
              <c:chart xmlns:c="http://schemas.openxmlformats.org/drawingml/2006/chart" xmlns:r="http://schemas.openxmlformats.org/officeDocument/2006/relationships" r:id="rId3"/>
            </a:graphicData>
          </a:graphic>
        </p:graphicFrame>
        <p:sp>
          <p:nvSpPr>
            <p:cNvPr id="7" name="Rectangle 6"/>
            <p:cNvSpPr/>
            <p:nvPr/>
          </p:nvSpPr>
          <p:spPr>
            <a:xfrm>
              <a:off x="3839282" y="3016251"/>
              <a:ext cx="2985260" cy="23338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6" name="Straight Connector 15"/>
          <p:cNvCxnSpPr/>
          <p:nvPr/>
        </p:nvCxnSpPr>
        <p:spPr>
          <a:xfrm>
            <a:off x="9934575" y="4143375"/>
            <a:ext cx="0" cy="9239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10690225" y="4448175"/>
            <a:ext cx="9525" cy="6191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828800" y="3829050"/>
            <a:ext cx="9525" cy="13825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181350" y="4143375"/>
            <a:ext cx="1" cy="106824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6323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Looking at the weather and lunar-tables</a:t>
            </a:r>
            <a:endParaRPr lang="en-GB" dirty="0"/>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rotWithShape="1">
          <a:blip r:embed="rId2"/>
          <a:srcRect l="20625" t="7919" r="21307" b="29435"/>
          <a:stretch/>
        </p:blipFill>
        <p:spPr>
          <a:xfrm>
            <a:off x="651163" y="1825625"/>
            <a:ext cx="7571564" cy="4594271"/>
          </a:xfrm>
          <a:prstGeom prst="rect">
            <a:avLst/>
          </a:prstGeom>
        </p:spPr>
      </p:pic>
      <p:sp>
        <p:nvSpPr>
          <p:cNvPr id="5" name="TextBox 4"/>
          <p:cNvSpPr txBox="1"/>
          <p:nvPr/>
        </p:nvSpPr>
        <p:spPr>
          <a:xfrm>
            <a:off x="838200" y="6296025"/>
            <a:ext cx="7820025" cy="646331"/>
          </a:xfrm>
          <a:prstGeom prst="rect">
            <a:avLst/>
          </a:prstGeom>
          <a:noFill/>
        </p:spPr>
        <p:txBody>
          <a:bodyPr wrap="square" rtlCol="0">
            <a:spAutoFit/>
          </a:bodyPr>
          <a:lstStyle/>
          <a:p>
            <a:r>
              <a:rPr lang="en-GB" dirty="0">
                <a:solidFill>
                  <a:schemeClr val="bg1">
                    <a:lumMod val="75000"/>
                  </a:schemeClr>
                </a:solidFill>
              </a:rPr>
              <a:t>http://www.metoffice.gov.uk/public/weather/forecast/gcm45jgg9#?fcTime=1456185600</a:t>
            </a:r>
          </a:p>
        </p:txBody>
      </p:sp>
    </p:spTree>
    <p:extLst>
      <p:ext uri="{BB962C8B-B14F-4D97-AF65-F5344CB8AC3E}">
        <p14:creationId xmlns:p14="http://schemas.microsoft.com/office/powerpoint/2010/main" val="23271148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Our images</a:t>
            </a:r>
            <a:endParaRPr lang="en-GB" dirty="0"/>
          </a:p>
        </p:txBody>
      </p:sp>
      <p:sp>
        <p:nvSpPr>
          <p:cNvPr id="3" name="Content Placeholder 2"/>
          <p:cNvSpPr>
            <a:spLocks noGrp="1"/>
          </p:cNvSpPr>
          <p:nvPr>
            <p:ph idx="1"/>
          </p:nvPr>
        </p:nvSpPr>
        <p:spPr/>
        <p:txBody>
          <a:bodyPr/>
          <a:lstStyle/>
          <a:p>
            <a:endParaRPr lang="en-GB" dirty="0"/>
          </a:p>
        </p:txBody>
      </p:sp>
      <p:grpSp>
        <p:nvGrpSpPr>
          <p:cNvPr id="16" name="Group 15"/>
          <p:cNvGrpSpPr/>
          <p:nvPr/>
        </p:nvGrpSpPr>
        <p:grpSpPr>
          <a:xfrm>
            <a:off x="5441518" y="0"/>
            <a:ext cx="5912282" cy="6627812"/>
            <a:chOff x="5208799" y="-511599"/>
            <a:chExt cx="6066343" cy="7009548"/>
          </a:xfrm>
        </p:grpSpPr>
        <p:pic>
          <p:nvPicPr>
            <p:cNvPr id="14" name="Picture 13"/>
            <p:cNvPicPr>
              <a:picLocks noChangeAspect="1"/>
            </p:cNvPicPr>
            <p:nvPr/>
          </p:nvPicPr>
          <p:blipFill rotWithShape="1">
            <a:blip r:embed="rId2"/>
            <a:srcRect l="9233" t="-2514" r="13004" b="6374"/>
            <a:stretch/>
          </p:blipFill>
          <p:spPr>
            <a:xfrm>
              <a:off x="6349853" y="-511599"/>
              <a:ext cx="4391701" cy="3054127"/>
            </a:xfrm>
            <a:prstGeom prst="rect">
              <a:avLst/>
            </a:prstGeom>
          </p:spPr>
        </p:pic>
        <p:grpSp>
          <p:nvGrpSpPr>
            <p:cNvPr id="13" name="Group 12"/>
            <p:cNvGrpSpPr/>
            <p:nvPr/>
          </p:nvGrpSpPr>
          <p:grpSpPr>
            <a:xfrm>
              <a:off x="5208799" y="673768"/>
              <a:ext cx="6066343" cy="5824181"/>
              <a:chOff x="1996366" y="-707766"/>
              <a:chExt cx="7965781" cy="7819326"/>
            </a:xfrm>
          </p:grpSpPr>
          <p:pic>
            <p:nvPicPr>
              <p:cNvPr id="7" name="Picture 6"/>
              <p:cNvPicPr>
                <a:picLocks noChangeAspect="1"/>
              </p:cNvPicPr>
              <p:nvPr/>
            </p:nvPicPr>
            <p:blipFill rotWithShape="1">
              <a:blip r:embed="rId3"/>
              <a:srcRect l="5909" t="-177" r="10584" b="6764"/>
              <a:stretch/>
            </p:blipFill>
            <p:spPr>
              <a:xfrm>
                <a:off x="3669661" y="-707766"/>
                <a:ext cx="6292486" cy="3959299"/>
              </a:xfrm>
              <a:prstGeom prst="rect">
                <a:avLst/>
              </a:prstGeom>
            </p:spPr>
          </p:pic>
          <p:grpSp>
            <p:nvGrpSpPr>
              <p:cNvPr id="6" name="Group 5"/>
              <p:cNvGrpSpPr/>
              <p:nvPr/>
            </p:nvGrpSpPr>
            <p:grpSpPr>
              <a:xfrm>
                <a:off x="1996366" y="2411180"/>
                <a:ext cx="6678402" cy="4700380"/>
                <a:chOff x="396768" y="-207010"/>
                <a:chExt cx="9304761" cy="6733015"/>
              </a:xfrm>
            </p:grpSpPr>
            <p:pic>
              <p:nvPicPr>
                <p:cNvPr id="4" name="Picture 3"/>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5" name="Picture 4"/>
                <p:cNvPicPr>
                  <a:picLocks noChangeAspect="1"/>
                </p:cNvPicPr>
                <p:nvPr/>
              </p:nvPicPr>
              <p:blipFill rotWithShape="1">
                <a:blip r:embed="rId5"/>
                <a:srcRect l="12699" t="-405" r="13095" b="7002"/>
                <a:stretch/>
              </p:blipFill>
              <p:spPr>
                <a:xfrm>
                  <a:off x="2429744" y="-207010"/>
                  <a:ext cx="7271785" cy="5148580"/>
                </a:xfrm>
                <a:prstGeom prst="rect">
                  <a:avLst/>
                </a:prstGeom>
              </p:spPr>
            </p:pic>
          </p:grpSp>
        </p:grpSp>
      </p:grpSp>
      <p:pic>
        <p:nvPicPr>
          <p:cNvPr id="9" name="Picture 8"/>
          <p:cNvPicPr>
            <a:picLocks noChangeAspect="1"/>
          </p:cNvPicPr>
          <p:nvPr/>
        </p:nvPicPr>
        <p:blipFill rotWithShape="1">
          <a:blip r:embed="rId3"/>
          <a:srcRect l="5909" t="-177" r="10584" b="6764"/>
          <a:stretch/>
        </p:blipFill>
        <p:spPr>
          <a:xfrm>
            <a:off x="-6441425" y="-495209"/>
            <a:ext cx="6292486" cy="3959299"/>
          </a:xfrm>
          <a:prstGeom prst="rect">
            <a:avLst/>
          </a:prstGeom>
        </p:spPr>
      </p:pic>
      <p:grpSp>
        <p:nvGrpSpPr>
          <p:cNvPr id="10" name="Group 9"/>
          <p:cNvGrpSpPr/>
          <p:nvPr/>
        </p:nvGrpSpPr>
        <p:grpSpPr>
          <a:xfrm>
            <a:off x="-8114720" y="2623737"/>
            <a:ext cx="6678402" cy="4700380"/>
            <a:chOff x="396768" y="-207010"/>
            <a:chExt cx="9304761" cy="6733015"/>
          </a:xfrm>
        </p:grpSpPr>
        <p:pic>
          <p:nvPicPr>
            <p:cNvPr id="11" name="Picture 10"/>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12" name="Picture 11"/>
            <p:cNvPicPr>
              <a:picLocks noChangeAspect="1"/>
            </p:cNvPicPr>
            <p:nvPr/>
          </p:nvPicPr>
          <p:blipFill rotWithShape="1">
            <a:blip r:embed="rId5"/>
            <a:srcRect l="12699" t="-405" r="13095" b="7002"/>
            <a:stretch/>
          </p:blipFill>
          <p:spPr>
            <a:xfrm>
              <a:off x="2429744" y="-207010"/>
              <a:ext cx="7271785" cy="5148580"/>
            </a:xfrm>
            <a:prstGeom prst="rect">
              <a:avLst/>
            </a:prstGeom>
          </p:spPr>
        </p:pic>
      </p:grpSp>
      <p:pic>
        <p:nvPicPr>
          <p:cNvPr id="15" name="Picture 14"/>
          <p:cNvPicPr>
            <a:picLocks noChangeAspect="1"/>
          </p:cNvPicPr>
          <p:nvPr/>
        </p:nvPicPr>
        <p:blipFill rotWithShape="1">
          <a:blip r:embed="rId2"/>
          <a:srcRect l="9233" t="-2514" r="13004" b="6374"/>
          <a:stretch/>
        </p:blipFill>
        <p:spPr>
          <a:xfrm>
            <a:off x="-6697161" y="-1657245"/>
            <a:ext cx="4391701" cy="3054127"/>
          </a:xfrm>
          <a:prstGeom prst="rect">
            <a:avLst/>
          </a:prstGeom>
        </p:spPr>
      </p:pic>
    </p:spTree>
    <p:extLst>
      <p:ext uri="{BB962C8B-B14F-4D97-AF65-F5344CB8AC3E}">
        <p14:creationId xmlns:p14="http://schemas.microsoft.com/office/powerpoint/2010/main" val="40165161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Tony’s Images</a:t>
            </a:r>
            <a:endParaRPr lang="en-GB" dirty="0"/>
          </a:p>
        </p:txBody>
      </p:sp>
      <p:sp>
        <p:nvSpPr>
          <p:cNvPr id="3" name="Content Placeholder 2"/>
          <p:cNvSpPr>
            <a:spLocks noGrp="1"/>
          </p:cNvSpPr>
          <p:nvPr>
            <p:ph idx="1"/>
          </p:nvPr>
        </p:nvSpPr>
        <p:spPr>
          <a:xfrm>
            <a:off x="6664411" y="1825624"/>
            <a:ext cx="4835611" cy="4879975"/>
          </a:xfrm>
        </p:spPr>
        <p:txBody>
          <a:bodyPr>
            <a:normAutofit/>
          </a:bodyPr>
          <a:lstStyle/>
          <a:p>
            <a:pPr marL="0" indent="0">
              <a:buNone/>
            </a:pPr>
            <a:r>
              <a:rPr lang="en-US" i="1" dirty="0" smtClean="0"/>
              <a:t>Figure </a:t>
            </a:r>
            <a:r>
              <a:rPr lang="en-US" i="1" dirty="0"/>
              <a:t>1- Mare Serenitatis (top middle) and Mare </a:t>
            </a:r>
            <a:r>
              <a:rPr lang="en-US" i="1" dirty="0" err="1"/>
              <a:t>Tranquillitatis</a:t>
            </a:r>
            <a:r>
              <a:rPr lang="en-US" i="1" dirty="0"/>
              <a:t> (right) in R-Band</a:t>
            </a:r>
            <a:endParaRPr lang="en-GB" i="1" dirty="0"/>
          </a:p>
          <a:p>
            <a:endParaRPr lang="en-GB"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838200" y="1825625"/>
            <a:ext cx="5760720" cy="3396615"/>
          </a:xfrm>
          <a:prstGeom prst="rect">
            <a:avLst/>
          </a:prstGeom>
        </p:spPr>
      </p:pic>
    </p:spTree>
    <p:extLst>
      <p:ext uri="{BB962C8B-B14F-4D97-AF65-F5344CB8AC3E}">
        <p14:creationId xmlns:p14="http://schemas.microsoft.com/office/powerpoint/2010/main" val="12438789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20000"/>
                <a:lumOff val="8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pPr marL="0" indent="0">
              <a:buNone/>
            </a:pPr>
            <a:r>
              <a:rPr lang="en-US" dirty="0"/>
              <a:t>Combining this photo in RGB with Red representing I-band, Green representing R-band and Blue representing B-band yields the following result:</a:t>
            </a:r>
            <a:endParaRPr lang="en-GB" dirty="0"/>
          </a:p>
          <a:p>
            <a:endParaRPr lang="en-GB"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6781800" y="3481388"/>
            <a:ext cx="4572000" cy="2695575"/>
          </a:xfrm>
          <a:prstGeom prst="rect">
            <a:avLst/>
          </a:prstGeom>
        </p:spPr>
      </p:pic>
    </p:spTree>
    <p:extLst>
      <p:ext uri="{BB962C8B-B14F-4D97-AF65-F5344CB8AC3E}">
        <p14:creationId xmlns:p14="http://schemas.microsoft.com/office/powerpoint/2010/main" val="238539619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270</TotalTime>
  <Words>505</Words>
  <Application>Microsoft Office PowerPoint</Application>
  <PresentationFormat>Widescreen</PresentationFormat>
  <Paragraphs>26</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Spectra of the Moon using a Robotic Telescope</vt:lpstr>
      <vt:lpstr>PowerPoint Presentation</vt:lpstr>
      <vt:lpstr>Spectra of objects with handheld spectrometer</vt:lpstr>
      <vt:lpstr>PowerPoint Presentation</vt:lpstr>
      <vt:lpstr>Comparing to Known spectra</vt:lpstr>
      <vt:lpstr>Looking at the weather and lunar-tables</vt:lpstr>
      <vt:lpstr>Our images</vt:lpstr>
      <vt:lpstr>Tony’s Images</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Spectra of the Moon using a Robotic Telescope</dc:title>
  <dc:creator>Lizzie</dc:creator>
  <cp:lastModifiedBy>Lizzie</cp:lastModifiedBy>
  <cp:revision>41</cp:revision>
  <dcterms:created xsi:type="dcterms:W3CDTF">2016-02-19T14:38:03Z</dcterms:created>
  <dcterms:modified xsi:type="dcterms:W3CDTF">2016-02-22T16:45:24Z</dcterms:modified>
</cp:coreProperties>
</file>